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4" r:id="rId19"/>
    <p:sldId id="277" r:id="rId20"/>
    <p:sldId id="278"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10/7/2023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sz="3600" dirty="0">
                <a:solidFill>
                  <a:srgbClr val="FFFF00"/>
                </a:solidFill>
                <a:latin typeface="Times New Roman" panose="02020603050405020304" pitchFamily="18" charset="0"/>
                <a:cs typeface="Times New Roman" panose="02020603050405020304" pitchFamily="18" charset="0"/>
              </a:rPr>
              <a:t>Assist. Prof. Dr Hussein Al </a:t>
            </a:r>
            <a:r>
              <a:rPr lang="en-US" sz="3600" dirty="0" err="1">
                <a:solidFill>
                  <a:srgbClr val="FFFF00"/>
                </a:solidFill>
                <a:latin typeface="Times New Roman" panose="02020603050405020304" pitchFamily="18" charset="0"/>
                <a:cs typeface="Times New Roman" panose="02020603050405020304" pitchFamily="18" charset="0"/>
              </a:rPr>
              <a:t>Naji</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452120" y="826748"/>
            <a:ext cx="9144000" cy="1641490"/>
          </a:xfrm>
        </p:spPr>
        <p:txBody>
          <a:bodyPr>
            <a:normAutofit/>
          </a:bodyPr>
          <a:lstStyle/>
          <a:p>
            <a:pPr algn="just">
              <a:lnSpc>
                <a:spcPct val="150000"/>
              </a:lnSpc>
              <a:spcAft>
                <a:spcPts val="800"/>
              </a:spcAft>
            </a:pPr>
            <a:r>
              <a:rPr lang="en-US" sz="6600" kern="100"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VITAMIN D DEFICIENCY</a:t>
            </a:r>
            <a:endParaRPr lang="en-US" sz="66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35F5DC5-66E2-7136-F8DF-1181D9D11E57}"/>
              </a:ext>
            </a:extLst>
          </p:cNvPr>
          <p:cNvSpPr>
            <a:spLocks noChangeArrowheads="1"/>
          </p:cNvSpPr>
          <p:nvPr/>
        </p:nvSpPr>
        <p:spPr bwMode="auto">
          <a:xfrm>
            <a:off x="568324" y="1125855"/>
            <a:ext cx="3963035" cy="1363345"/>
          </a:xfrm>
          <a:prstGeom prst="roundRect">
            <a:avLst>
              <a:gd name="adj" fmla="val 16667"/>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Dietary deficiencies of calcium, phosphorus, and vitamin D</a:t>
            </a:r>
            <a:endParaRPr kumimoji="0" lang="en-US" altLang="en-US" sz="2400" b="0" i="0" u="none" strike="noStrike" cap="none" normalizeH="0" baseline="0" dirty="0">
              <a:ln>
                <a:noFill/>
              </a:ln>
              <a:effectLst/>
              <a:latin typeface="Arial" panose="020B0604020202020204" pitchFamily="34" charset="0"/>
            </a:endParaRPr>
          </a:p>
        </p:txBody>
      </p:sp>
      <p:sp>
        <p:nvSpPr>
          <p:cNvPr id="5" name="AutoShape 6">
            <a:extLst>
              <a:ext uri="{FF2B5EF4-FFF2-40B4-BE49-F238E27FC236}">
                <a16:creationId xmlns:a16="http://schemas.microsoft.com/office/drawing/2014/main" id="{B6ABC5E1-5256-8866-DC29-3C71860DC86B}"/>
              </a:ext>
            </a:extLst>
          </p:cNvPr>
          <p:cNvSpPr>
            <a:spLocks noChangeArrowheads="1"/>
          </p:cNvSpPr>
          <p:nvPr/>
        </p:nvSpPr>
        <p:spPr bwMode="auto">
          <a:xfrm>
            <a:off x="5908996" y="1125855"/>
            <a:ext cx="4647244" cy="1363345"/>
          </a:xfrm>
          <a:prstGeom prst="roundRect">
            <a:avLst>
              <a:gd name="adj" fmla="val 16667"/>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Defective mineralization of the osteoid and cartilaginous matrix of developing bone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AutoShape 4">
            <a:extLst>
              <a:ext uri="{FF2B5EF4-FFF2-40B4-BE49-F238E27FC236}">
                <a16:creationId xmlns:a16="http://schemas.microsoft.com/office/drawing/2014/main" id="{3880576E-475D-DD75-C070-9AF0B6DD91EB}"/>
              </a:ext>
            </a:extLst>
          </p:cNvPr>
          <p:cNvSpPr>
            <a:spLocks noChangeArrowheads="1"/>
          </p:cNvSpPr>
          <p:nvPr/>
        </p:nvSpPr>
        <p:spPr bwMode="auto">
          <a:xfrm>
            <a:off x="6004560" y="3595368"/>
            <a:ext cx="4551680" cy="1626872"/>
          </a:xfrm>
          <a:prstGeom prst="roundRect">
            <a:avLst>
              <a:gd name="adj" fmla="val 16667"/>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Continued growth of hypertrophic epiphyseal cartilage, increasing the width of the epiphyseal plate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AutoShape 3">
            <a:extLst>
              <a:ext uri="{FF2B5EF4-FFF2-40B4-BE49-F238E27FC236}">
                <a16:creationId xmlns:a16="http://schemas.microsoft.com/office/drawing/2014/main" id="{AEC77A3F-340A-B9CF-6A77-BE4DED44DB18}"/>
              </a:ext>
            </a:extLst>
          </p:cNvPr>
          <p:cNvSpPr>
            <a:spLocks noChangeArrowheads="1"/>
          </p:cNvSpPr>
          <p:nvPr/>
        </p:nvSpPr>
        <p:spPr bwMode="auto">
          <a:xfrm>
            <a:off x="568325" y="3595368"/>
            <a:ext cx="3963034" cy="1626871"/>
          </a:xfrm>
          <a:prstGeom prst="roundRect">
            <a:avLst>
              <a:gd name="adj" fmla="val 16667"/>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Bowing of long bones and broadening of the epiphyses, enlargement of the joints</a:t>
            </a:r>
            <a:endParaRPr kumimoji="0" lang="en-US" altLang="en-US" sz="2400" b="0" i="0" u="none" strike="noStrike" cap="none" normalizeH="0" baseline="0" dirty="0">
              <a:ln>
                <a:noFill/>
              </a:ln>
              <a:effectLst/>
              <a:latin typeface="Arial" panose="020B0604020202020204" pitchFamily="34" charset="0"/>
            </a:endParaRPr>
          </a:p>
        </p:txBody>
      </p:sp>
      <p:sp>
        <p:nvSpPr>
          <p:cNvPr id="8" name="Arrow: Right 7">
            <a:extLst>
              <a:ext uri="{FF2B5EF4-FFF2-40B4-BE49-F238E27FC236}">
                <a16:creationId xmlns:a16="http://schemas.microsoft.com/office/drawing/2014/main" id="{CF7C9C7B-E535-D2FD-DEA1-B54DFB534276}"/>
              </a:ext>
            </a:extLst>
          </p:cNvPr>
          <p:cNvSpPr/>
          <p:nvPr/>
        </p:nvSpPr>
        <p:spPr>
          <a:xfrm>
            <a:off x="4531358" y="1404302"/>
            <a:ext cx="1270002" cy="819150"/>
          </a:xfrm>
          <a:prstGeom prst="rightArrow">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19F2C181-0B89-27DC-217B-0D3F300A30AB}"/>
              </a:ext>
            </a:extLst>
          </p:cNvPr>
          <p:cNvSpPr/>
          <p:nvPr/>
        </p:nvSpPr>
        <p:spPr>
          <a:xfrm rot="10800000">
            <a:off x="4590416" y="4109083"/>
            <a:ext cx="1414143" cy="921387"/>
          </a:xfrm>
          <a:prstGeom prst="rightArrow">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8C8D4AFE-462D-F2EF-DE0D-B7A8F5777021}"/>
              </a:ext>
            </a:extLst>
          </p:cNvPr>
          <p:cNvSpPr/>
          <p:nvPr/>
        </p:nvSpPr>
        <p:spPr>
          <a:xfrm rot="5400000">
            <a:off x="7832884" y="2611595"/>
            <a:ext cx="1019175" cy="774383"/>
          </a:xfrm>
          <a:prstGeom prst="rightArrow">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C976083-D0D0-71B1-F4AF-00ED0E57A1A6}"/>
              </a:ext>
            </a:extLst>
          </p:cNvPr>
          <p:cNvSpPr txBox="1"/>
          <p:nvPr/>
        </p:nvSpPr>
        <p:spPr>
          <a:xfrm>
            <a:off x="568325" y="364610"/>
            <a:ext cx="6096000" cy="523220"/>
          </a:xfrm>
          <a:prstGeom prst="rect">
            <a:avLst/>
          </a:prstGeom>
          <a:noFill/>
        </p:spPr>
        <p:txBody>
          <a:bodyPr wrap="square">
            <a:spAutoFit/>
          </a:bodyPr>
          <a:lstStyle/>
          <a:p>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PATHOGENESIS</a:t>
            </a:r>
            <a:endParaRPr lang="en-US" sz="2400" dirty="0"/>
          </a:p>
        </p:txBody>
      </p:sp>
    </p:spTree>
    <p:extLst>
      <p:ext uri="{BB962C8B-B14F-4D97-AF65-F5344CB8AC3E}">
        <p14:creationId xmlns:p14="http://schemas.microsoft.com/office/powerpoint/2010/main" val="29574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8"/>
                                        </p:tgtEl>
                                        <p:attrNameLst>
                                          <p:attrName>style.color</p:attrName>
                                        </p:attrNameLst>
                                      </p:cBhvr>
                                      <p:to>
                                        <a:schemeClr val="bg1"/>
                                      </p:to>
                                    </p:animClr>
                                    <p:animClr clrSpc="rgb" dir="cw">
                                      <p:cBhvr>
                                        <p:cTn id="13" dur="250" autoRev="1" fill="remove"/>
                                        <p:tgtEl>
                                          <p:spTgt spid="8"/>
                                        </p:tgtEl>
                                        <p:attrNameLst>
                                          <p:attrName>fillcolor</p:attrName>
                                        </p:attrNameLst>
                                      </p:cBhvr>
                                      <p:to>
                                        <a:schemeClr val="bg1"/>
                                      </p:to>
                                    </p:animClr>
                                    <p:set>
                                      <p:cBhvr>
                                        <p:cTn id="14" dur="250" autoRev="1" fill="remove"/>
                                        <p:tgtEl>
                                          <p:spTgt spid="8"/>
                                        </p:tgtEl>
                                        <p:attrNameLst>
                                          <p:attrName>fill.type</p:attrName>
                                        </p:attrNameLst>
                                      </p:cBhvr>
                                      <p:to>
                                        <p:strVal val="solid"/>
                                      </p:to>
                                    </p:set>
                                    <p:set>
                                      <p:cBhvr>
                                        <p:cTn id="15" dur="250" autoRev="1" fill="remove"/>
                                        <p:tgtEl>
                                          <p:spTgt spid="8"/>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58E3F-37D6-14C0-FDCF-5601FE10939E}"/>
              </a:ext>
            </a:extLst>
          </p:cNvPr>
          <p:cNvSpPr txBox="1"/>
          <p:nvPr/>
        </p:nvSpPr>
        <p:spPr>
          <a:xfrm>
            <a:off x="375920" y="400946"/>
            <a:ext cx="11196320" cy="4670317"/>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FINDINGS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rickets is characterized by the following: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Stiffness in the gait.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Enlargement of the limb joints, especially in the forelegs.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Enlargement of the costochondral junctions.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Long bones showing abnormal curvature, usually forward and outward at the carpus, in sheep and cattle.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Lameness and a tendency to lie down for long periods.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9004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2F885-7B1A-BD98-4DBC-C2A6ECA32B51}"/>
              </a:ext>
            </a:extLst>
          </p:cNvPr>
          <p:cNvSpPr txBox="1"/>
          <p:nvPr/>
        </p:nvSpPr>
        <p:spPr>
          <a:xfrm>
            <a:off x="233680" y="0"/>
            <a:ext cx="11531600" cy="6555641"/>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pathology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Elevated alkaline phosphatase.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low serum calcium and phosphorus.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Lack of density of bone radiographically.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Necropsy findings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Abnormal bones and teeth. Bone shafts are soft, epiphyses enlarged. Ratio of bone ash to organic matter is decreased.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Diagnostic confirmation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Histology of bone, especially epiphyses. </a:t>
            </a:r>
          </a:p>
          <a:p>
            <a:pPr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Treatment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Vitamin D injections; calcium and phosphate orally.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Control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Supplement deficient diets with calcium, phosphorus, and vitamin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777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D1BFB1-9994-1268-CC25-8948FAB650F9}"/>
              </a:ext>
            </a:extLst>
          </p:cNvPr>
          <p:cNvSpPr txBox="1"/>
          <p:nvPr/>
        </p:nvSpPr>
        <p:spPr>
          <a:xfrm>
            <a:off x="193040" y="264882"/>
            <a:ext cx="11653520" cy="5326907"/>
          </a:xfrm>
          <a:prstGeom prst="rect">
            <a:avLst/>
          </a:prstGeom>
          <a:noFill/>
        </p:spPr>
        <p:txBody>
          <a:bodyPr wrap="square">
            <a:spAutoFit/>
          </a:bodyPr>
          <a:lstStyle/>
          <a:p>
            <a:pPr algn="just">
              <a:lnSpc>
                <a:spcPct val="150000"/>
              </a:lnSpc>
              <a:spcAft>
                <a:spcPts val="800"/>
              </a:spcAft>
            </a:pPr>
            <a:r>
              <a:rPr lang="en-US" sz="2400" b="1"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is a disease of mature animals affecting bones in which endochondral ossification has been completed. The characteristic lesion is osteoporosis and the formation of excessive uncalcified matrix (osteoid). Lameness and pathologic fractures are the common clinical findings.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ETIOLOGY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 general, the etiology and occurrence of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are the same as for rickets, except that the predisposing cause is not the increased requirement of growth but the drain of lactation, pregnancy, or both.</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3798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FF1B67-DF1B-594A-712E-04EE473DF1F8}"/>
              </a:ext>
            </a:extLst>
          </p:cNvPr>
          <p:cNvSpPr txBox="1"/>
          <p:nvPr/>
        </p:nvSpPr>
        <p:spPr>
          <a:xfrm>
            <a:off x="254000" y="457426"/>
            <a:ext cx="11684000" cy="5429500"/>
          </a:xfrm>
          <a:prstGeom prst="rect">
            <a:avLst/>
          </a:prstGeom>
          <a:noFill/>
        </p:spPr>
        <p:txBody>
          <a:bodyPr wrap="square">
            <a:spAutoFit/>
          </a:bodyPr>
          <a:lstStyle/>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  Epidemiology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Primarily in cattle and sheep on phosphorus-deficient diets.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 feedlot animals as a result of excessive phosphorus without complementary calcium and vitamin 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PATHOGENESIS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Increased resorption of bone mineral to supply the needs of pregnancy, lactation, and endogenous metabolism leads to osteoporosis and weakness and deformity of the bones. Large amounts of uncalcified osteoid are deposited around the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diaphyses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302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806611-726B-538E-4577-90A63B04839C}"/>
              </a:ext>
            </a:extLst>
          </p:cNvPr>
          <p:cNvSpPr txBox="1"/>
          <p:nvPr/>
        </p:nvSpPr>
        <p:spPr>
          <a:xfrm>
            <a:off x="182880" y="3275660"/>
            <a:ext cx="11826240" cy="2351734"/>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PATHOGENESIS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Increased resorption of bone mineral to supply the needs of pregnancy, lactation, and endogenous metabolism leads to osteoporosis and weakness and deformity of the bones. Large amounts of uncalcified osteoid are deposited around the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diaphyses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630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FCC74C-48C1-CCAB-F1D8-55A6F9E4335C}"/>
              </a:ext>
            </a:extLst>
          </p:cNvPr>
          <p:cNvSpPr txBox="1"/>
          <p:nvPr/>
        </p:nvSpPr>
        <p:spPr>
          <a:xfrm>
            <a:off x="121920" y="120712"/>
            <a:ext cx="11948160" cy="6332311"/>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signs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The signs specific to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include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 painful condition of the bones and joints and include a stiff gait; moderate lameness.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Often shifting from leg to leg; crackling sounds while walking; and an arched back.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hindlegs are most severely affected, and the hocks may be rotated inward.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animals are disinclined to move, lie down for long periods, and are unwilling to get up.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The colloquial names “</a:t>
            </a:r>
            <a:r>
              <a:rPr lang="en-US" sz="2400" i="1" kern="100" dirty="0" err="1">
                <a:effectLst/>
                <a:latin typeface="Times New Roman" panose="02020603050405020304" pitchFamily="18" charset="0"/>
                <a:ea typeface="Calibri" panose="020F0502020204030204" pitchFamily="34" charset="0"/>
                <a:cs typeface="Arial" panose="020B0604020202020204" pitchFamily="34" charset="0"/>
              </a:rPr>
              <a:t>pegle</a:t>
            </a: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 “creeps,” “stiffs,” “cripples,” and “bog lame” describe the syndrome aptly. The names “</a:t>
            </a:r>
            <a:r>
              <a:rPr lang="en-US" sz="2400" i="1" kern="100" dirty="0" err="1">
                <a:effectLst/>
                <a:latin typeface="Times New Roman" panose="02020603050405020304" pitchFamily="18" charset="0"/>
                <a:ea typeface="Calibri" panose="020F0502020204030204" pitchFamily="34" charset="0"/>
                <a:cs typeface="Arial" panose="020B0604020202020204" pitchFamily="34" charset="0"/>
              </a:rPr>
              <a:t>milkleg</a:t>
            </a: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 and “milk lameness” are commonly applied to the condition when it occurs in heavily milking cows.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Fractures of bones and separation of tendon attachments occur frequently, often without apparent precipitating stress.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22154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A97CA-B22B-9D1E-9832-1BAFB97C9E8D}"/>
              </a:ext>
            </a:extLst>
          </p:cNvPr>
          <p:cNvSpPr txBox="1"/>
          <p:nvPr/>
        </p:nvSpPr>
        <p:spPr>
          <a:xfrm>
            <a:off x="259080" y="302359"/>
            <a:ext cx="11673840" cy="6555641"/>
          </a:xfrm>
          <a:prstGeom prst="rect">
            <a:avLst/>
          </a:prstGeom>
          <a:noFill/>
        </p:spPr>
        <p:txBody>
          <a:bodyPr wrap="square">
            <a:spAutoFit/>
          </a:bodyPr>
          <a:lstStyle/>
          <a:p>
            <a:pPr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pathology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Increased alkaline phosphatase.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Decreased serum phosphorus levels.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Decreased density of long bones radiographically.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Necropsy findings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Decreased density of bones; erosions of articular cartilages.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Diagnostic confirmation</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Histology of bones.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Differential diagnosis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Chronic fluorosis.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Polysynovitis and arthritis.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Spinal cord compression.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Treatment</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As for calcium, phosphorus, and vitamin D deficiency. Control Adequate supplementation of diet.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30437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5" name="Content Placeholder 4">
            <a:extLst>
              <a:ext uri="{FF2B5EF4-FFF2-40B4-BE49-F238E27FC236}">
                <a16:creationId xmlns:a16="http://schemas.microsoft.com/office/drawing/2014/main" id="{E3A86424-D540-5908-82CF-5FDAE6037252}"/>
              </a:ext>
            </a:extLst>
          </p:cNvPr>
          <p:cNvSpPr>
            <a:spLocks noGrp="1"/>
          </p:cNvSpPr>
          <p:nvPr>
            <p:ph idx="1"/>
          </p:nvPr>
        </p:nvSpPr>
        <p:spPr>
          <a:xfrm>
            <a:off x="2590800" y="2651759"/>
            <a:ext cx="8763000" cy="3525203"/>
          </a:xfrm>
        </p:spPr>
        <p:txBody>
          <a:bodyPr>
            <a:normAutofit/>
          </a:bodyPr>
          <a:lstStyle/>
          <a:p>
            <a:r>
              <a:rPr lang="en-US" sz="8800" b="1" dirty="0">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6929576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535B-66A6-7D2F-65F0-53ED38F3BE47}"/>
              </a:ext>
            </a:extLst>
          </p:cNvPr>
          <p:cNvSpPr>
            <a:spLocks noGrp="1"/>
          </p:cNvSpPr>
          <p:nvPr>
            <p:ph type="title"/>
          </p:nvPr>
        </p:nvSpPr>
        <p:spPr>
          <a:xfrm>
            <a:off x="246520" y="122238"/>
            <a:ext cx="10825480" cy="2784475"/>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Vitamin D deficiency is usually caused by insufficient solar irradiation of animals or their feed, or inadequate concentrations of vitamin D in rations of housed animals, and is manifested by poor appetite and growth and in advanced cases by osteodystrophy (rickets or </a:t>
            </a:r>
            <a:r>
              <a:rPr lang="en-US" sz="2400" dirty="0" err="1">
                <a:latin typeface="Times New Roman" panose="02020603050405020304" pitchFamily="18" charset="0"/>
                <a:cs typeface="Times New Roman" panose="02020603050405020304" pitchFamily="18" charset="0"/>
              </a:rPr>
              <a:t>osteomalacia</a:t>
            </a:r>
            <a:r>
              <a:rPr lang="en-US" sz="24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09ADDC86-7C43-E1A9-744C-83B824F59C45}"/>
              </a:ext>
            </a:extLst>
          </p:cNvPr>
          <p:cNvSpPr>
            <a:spLocks noGrp="1"/>
          </p:cNvSpPr>
          <p:nvPr>
            <p:ph idx="1"/>
          </p:nvPr>
        </p:nvSpPr>
        <p:spPr>
          <a:xfrm>
            <a:off x="246520" y="2793999"/>
            <a:ext cx="11437480" cy="2784475"/>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ETIOLOGY</a:t>
            </a:r>
          </a:p>
          <a:p>
            <a:pPr>
              <a:lnSpc>
                <a:spcPct val="150000"/>
              </a:lnSpc>
            </a:pPr>
            <a:r>
              <a:rPr lang="en-US" sz="2400" dirty="0">
                <a:latin typeface="Times New Roman" panose="02020603050405020304" pitchFamily="18" charset="0"/>
                <a:cs typeface="Times New Roman" panose="02020603050405020304" pitchFamily="18" charset="0"/>
              </a:rPr>
              <a:t> A lack of ultraviolet solar irradiation of the skin, coupled with a deficiency of preformed vitamin D complex in the diet, leads to a deficiency of vitamin D in tissues.</a:t>
            </a: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3351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53F557-3D09-BC9E-3AA3-E0C195FB079F}"/>
              </a:ext>
            </a:extLst>
          </p:cNvPr>
          <p:cNvSpPr txBox="1"/>
          <p:nvPr/>
        </p:nvSpPr>
        <p:spPr>
          <a:xfrm>
            <a:off x="274320" y="221456"/>
            <a:ext cx="11643360" cy="2795958"/>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Epidemiology</a:t>
            </a:r>
          </a:p>
          <a:p>
            <a:pPr>
              <a:lnSpc>
                <a:spcPct val="150000"/>
              </a:lnSpc>
            </a:pPr>
            <a:r>
              <a:rPr lang="en-US" sz="2400" dirty="0">
                <a:latin typeface="Times New Roman" panose="02020603050405020304" pitchFamily="18" charset="0"/>
                <a:cs typeface="Times New Roman" panose="02020603050405020304" pitchFamily="18" charset="0"/>
              </a:rPr>
              <a:t>1-	Occurs in animals in countries with relative lack of UV irradiation, especially in winter months.</a:t>
            </a:r>
          </a:p>
          <a:p>
            <a:pPr>
              <a:lnSpc>
                <a:spcPct val="150000"/>
              </a:lnSpc>
            </a:pPr>
            <a:r>
              <a:rPr lang="en-US" sz="2400" dirty="0">
                <a:latin typeface="Times New Roman" panose="02020603050405020304" pitchFamily="18" charset="0"/>
                <a:cs typeface="Times New Roman" panose="02020603050405020304" pitchFamily="18" charset="0"/>
              </a:rPr>
              <a:t>2-	animals raised indoors for long periods. </a:t>
            </a:r>
          </a:p>
          <a:p>
            <a:pPr>
              <a:lnSpc>
                <a:spcPct val="150000"/>
              </a:lnSpc>
            </a:pPr>
            <a:r>
              <a:rPr lang="en-US" sz="2400" dirty="0">
                <a:latin typeface="Times New Roman" panose="02020603050405020304" pitchFamily="18" charset="0"/>
                <a:cs typeface="Times New Roman" panose="02020603050405020304" pitchFamily="18" charset="0"/>
              </a:rPr>
              <a:t>3-	Can occur in young grazing animals in winter months. </a:t>
            </a:r>
          </a:p>
        </p:txBody>
      </p:sp>
      <p:sp>
        <p:nvSpPr>
          <p:cNvPr id="5" name="TextBox 4">
            <a:extLst>
              <a:ext uri="{FF2B5EF4-FFF2-40B4-BE49-F238E27FC236}">
                <a16:creationId xmlns:a16="http://schemas.microsoft.com/office/drawing/2014/main" id="{97EE2AB4-BD4A-D002-07A2-F89162EC1DF3}"/>
              </a:ext>
            </a:extLst>
          </p:cNvPr>
          <p:cNvSpPr txBox="1"/>
          <p:nvPr/>
        </p:nvSpPr>
        <p:spPr>
          <a:xfrm>
            <a:off x="345440" y="3429000"/>
            <a:ext cx="11572240" cy="2351734"/>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PATHOGENESIS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Vitamin D is a complex of substances with anti rachitogenic activity. Increasingly in human medicine, vitamin D is recognized as also having important roles in immune function and resistance to neoplasia and cardiovascular disease.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821098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EC1B4-DB92-C35E-8702-18039F5237AD}"/>
              </a:ext>
            </a:extLst>
          </p:cNvPr>
          <p:cNvSpPr txBox="1"/>
          <p:nvPr/>
        </p:nvSpPr>
        <p:spPr>
          <a:xfrm>
            <a:off x="284480" y="544743"/>
            <a:ext cx="11623040" cy="4567725"/>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important components are as follows: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Vitamin D3 (cholecalciferol) is produced from its precursor 7-dehydrocholesterol in mammalian skin by natural irradiation with ultraviolet light (270 to 315 nm) over the course of 3 days.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Vitamin D2 is present in certain plants, such as sun-cured hay, as a result of conversion of ergosterol to vitamin D2 by ultraviolet light. Vitamin D2 is present in and is produced by ultraviolet irradiation of plant sterols.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Vitamin D4 and D5 occur naturally in the oils of some fish.</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41010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r: 7 Points 2">
            <a:extLst>
              <a:ext uri="{FF2B5EF4-FFF2-40B4-BE49-F238E27FC236}">
                <a16:creationId xmlns:a16="http://schemas.microsoft.com/office/drawing/2014/main" id="{B8588FDF-0B4C-BFC2-4734-5A308266DAC6}"/>
              </a:ext>
            </a:extLst>
          </p:cNvPr>
          <p:cNvSpPr/>
          <p:nvPr/>
        </p:nvSpPr>
        <p:spPr>
          <a:xfrm>
            <a:off x="426720" y="528320"/>
            <a:ext cx="1473200" cy="1767840"/>
          </a:xfrm>
          <a:prstGeom prst="star7">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Sun</a:t>
            </a:r>
            <a:r>
              <a:rPr kumimoji="0" lang="en-US" sz="1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1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D93652C2-4CA9-1EA5-5777-05F46552ACEA}"/>
              </a:ext>
            </a:extLst>
          </p:cNvPr>
          <p:cNvSpPr/>
          <p:nvPr/>
        </p:nvSpPr>
        <p:spPr>
          <a:xfrm>
            <a:off x="1899920" y="822960"/>
            <a:ext cx="2272030" cy="1305560"/>
          </a:xfrm>
          <a:prstGeom prst="rightArrow">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ultraviolet light</a:t>
            </a:r>
            <a:endParaRPr kumimoji="0" lang="en-US" sz="20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C6D813B-CDCB-DF02-25A9-14CE7FDA6551}"/>
              </a:ext>
            </a:extLst>
          </p:cNvPr>
          <p:cNvSpPr/>
          <p:nvPr/>
        </p:nvSpPr>
        <p:spPr>
          <a:xfrm>
            <a:off x="4171950" y="619760"/>
            <a:ext cx="2973070" cy="1584960"/>
          </a:xfrm>
          <a:prstGeom prst="roundRect">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Skin contain 7dehydrocholesterol </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DA0D6FE5-10D2-2A2A-9E5A-C9F3DE137852}"/>
              </a:ext>
            </a:extLst>
          </p:cNvPr>
          <p:cNvSpPr/>
          <p:nvPr/>
        </p:nvSpPr>
        <p:spPr>
          <a:xfrm>
            <a:off x="7145020" y="952500"/>
            <a:ext cx="1046480" cy="1046480"/>
          </a:xfrm>
          <a:prstGeom prst="rightArrow">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20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9F2F14-794C-6316-3B19-6431BC15D05C}"/>
              </a:ext>
            </a:extLst>
          </p:cNvPr>
          <p:cNvSpPr/>
          <p:nvPr/>
        </p:nvSpPr>
        <p:spPr>
          <a:xfrm>
            <a:off x="8176169" y="549366"/>
            <a:ext cx="2414906" cy="1584960"/>
          </a:xfrm>
          <a:prstGeom prst="roundRect">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Un active vit D3</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cholecalciferol </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7FC3F362-4E00-489E-1933-7A10BACE9670}"/>
              </a:ext>
            </a:extLst>
          </p:cNvPr>
          <p:cNvSpPr/>
          <p:nvPr/>
        </p:nvSpPr>
        <p:spPr>
          <a:xfrm rot="5400000">
            <a:off x="10053955" y="1650365"/>
            <a:ext cx="1972945" cy="1496695"/>
          </a:xfrm>
          <a:prstGeom prst="rightArrow">
            <a:avLst>
              <a:gd name="adj1" fmla="val 50000"/>
              <a:gd name="adj2" fmla="val 50000"/>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In liver add OH</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4A7BC49-2938-A7EB-4497-3A17787C43E9}"/>
              </a:ext>
            </a:extLst>
          </p:cNvPr>
          <p:cNvSpPr/>
          <p:nvPr/>
        </p:nvSpPr>
        <p:spPr>
          <a:xfrm>
            <a:off x="8263254" y="3429000"/>
            <a:ext cx="3684905" cy="817245"/>
          </a:xfrm>
          <a:prstGeom prst="roundRect">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25-hydroxycholecalciferol</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7247BC71-4FFD-2691-339B-6F052920DDB9}"/>
              </a:ext>
            </a:extLst>
          </p:cNvPr>
          <p:cNvSpPr/>
          <p:nvPr/>
        </p:nvSpPr>
        <p:spPr>
          <a:xfrm flipH="1">
            <a:off x="5497194" y="3344227"/>
            <a:ext cx="2766060" cy="986790"/>
          </a:xfrm>
          <a:prstGeom prst="rightArrow">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1-α-hydroxylase</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3208A542-E3F4-D968-AD06-5553F59746F5}"/>
              </a:ext>
            </a:extLst>
          </p:cNvPr>
          <p:cNvSpPr/>
          <p:nvPr/>
        </p:nvSpPr>
        <p:spPr>
          <a:xfrm>
            <a:off x="1163320" y="2876550"/>
            <a:ext cx="4288154" cy="1584960"/>
          </a:xfrm>
          <a:prstGeom prst="roundRect">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In kidney </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1,25-hydroxycholecalciferol</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Calcitriol (active D3) </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4FA314A-A537-FCF4-A498-516EC727324E}"/>
              </a:ext>
            </a:extLst>
          </p:cNvPr>
          <p:cNvSpPr/>
          <p:nvPr/>
        </p:nvSpPr>
        <p:spPr>
          <a:xfrm>
            <a:off x="8989695" y="5648640"/>
            <a:ext cx="2775585" cy="676275"/>
          </a:xfrm>
          <a:prstGeom prst="roundRect">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Parathyroid gland </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B6660262-46C6-A963-9926-4359B6724168}"/>
              </a:ext>
            </a:extLst>
          </p:cNvPr>
          <p:cNvSpPr/>
          <p:nvPr/>
        </p:nvSpPr>
        <p:spPr>
          <a:xfrm flipH="1">
            <a:off x="7798435" y="5572123"/>
            <a:ext cx="1191260" cy="829308"/>
          </a:xfrm>
          <a:prstGeom prst="rightArrow">
            <a:avLst>
              <a:gd name="adj1" fmla="val 41031"/>
              <a:gd name="adj2" fmla="val 50000"/>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100" b="1" i="0" u="none" strike="noStrike" kern="10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B8EA974-F1DC-2C5D-AC73-FB003452D8B3}"/>
              </a:ext>
            </a:extLst>
          </p:cNvPr>
          <p:cNvSpPr/>
          <p:nvPr/>
        </p:nvSpPr>
        <p:spPr>
          <a:xfrm>
            <a:off x="4979035" y="5572123"/>
            <a:ext cx="2819400" cy="829308"/>
          </a:xfrm>
          <a:prstGeom prst="roundRect">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Parathyroid Hormone  </a:t>
            </a:r>
            <a:endParaRPr kumimoji="0" lang="en-US" sz="24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01A15945-311F-1E63-3B46-1107AD178664}"/>
              </a:ext>
            </a:extLst>
          </p:cNvPr>
          <p:cNvSpPr/>
          <p:nvPr/>
        </p:nvSpPr>
        <p:spPr>
          <a:xfrm rot="5400000" flipH="1">
            <a:off x="2749231" y="4557078"/>
            <a:ext cx="2325369" cy="2134232"/>
          </a:xfrm>
          <a:prstGeom prst="rightArrow">
            <a:avLst>
              <a:gd name="adj1" fmla="val 41031"/>
              <a:gd name="adj2" fmla="val 50000"/>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b="1"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cs typeface="Arial" panose="020B0604020202020204" pitchFamily="34" charset="0"/>
              </a:rPr>
              <a:t> In kidney Prevent Ca excretion  kidney </a:t>
            </a:r>
            <a:endParaRPr lang="en-US" b="1"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41DA8EBF-872C-6D2A-D59B-F22F1B9FBF75}"/>
              </a:ext>
            </a:extLst>
          </p:cNvPr>
          <p:cNvSpPr/>
          <p:nvPr/>
        </p:nvSpPr>
        <p:spPr>
          <a:xfrm rot="5400000" flipH="1">
            <a:off x="5908198" y="4541039"/>
            <a:ext cx="1325877" cy="736285"/>
          </a:xfrm>
          <a:prstGeom prst="rightArrow">
            <a:avLst>
              <a:gd name="adj1" fmla="val 41031"/>
              <a:gd name="adj2" fmla="val 50000"/>
            </a:avLst>
          </a:prstGeom>
          <a:no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100" b="1" i="0" u="none" strike="noStrike" kern="1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66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heel(1)">
                                      <p:cBhvr>
                                        <p:cTn id="66" dur="2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2000"/>
                                        <p:tgtEl>
                                          <p:spTgt spid="13"/>
                                        </p:tgtEl>
                                      </p:cBhvr>
                                    </p:animEffect>
                                    <p:anim calcmode="lin" valueType="num">
                                      <p:cBhvr>
                                        <p:cTn id="77" dur="2000" fill="hold"/>
                                        <p:tgtEl>
                                          <p:spTgt spid="13"/>
                                        </p:tgtEl>
                                        <p:attrNameLst>
                                          <p:attrName>ppt_w</p:attrName>
                                        </p:attrNameLst>
                                      </p:cBhvr>
                                      <p:tavLst>
                                        <p:tav tm="0" fmla="#ppt_w*sin(2.5*pi*$)">
                                          <p:val>
                                            <p:fltVal val="0"/>
                                          </p:val>
                                        </p:tav>
                                        <p:tav tm="100000">
                                          <p:val>
                                            <p:fltVal val="1"/>
                                          </p:val>
                                        </p:tav>
                                      </p:tavLst>
                                    </p:anim>
                                    <p:anim calcmode="lin" valueType="num">
                                      <p:cBhvr>
                                        <p:cTn id="7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down)">
                                      <p:cBhvr>
                                        <p:cTn id="83" dur="580">
                                          <p:stCondLst>
                                            <p:cond delay="0"/>
                                          </p:stCondLst>
                                        </p:cTn>
                                        <p:tgtEl>
                                          <p:spTgt spid="14"/>
                                        </p:tgtEl>
                                      </p:cBhvr>
                                    </p:animEffect>
                                    <p:anim calcmode="lin" valueType="num">
                                      <p:cBhvr>
                                        <p:cTn id="8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9" dur="26">
                                          <p:stCondLst>
                                            <p:cond delay="650"/>
                                          </p:stCondLst>
                                        </p:cTn>
                                        <p:tgtEl>
                                          <p:spTgt spid="14"/>
                                        </p:tgtEl>
                                      </p:cBhvr>
                                      <p:to x="100000" y="60000"/>
                                    </p:animScale>
                                    <p:animScale>
                                      <p:cBhvr>
                                        <p:cTn id="90" dur="166" decel="50000">
                                          <p:stCondLst>
                                            <p:cond delay="676"/>
                                          </p:stCondLst>
                                        </p:cTn>
                                        <p:tgtEl>
                                          <p:spTgt spid="14"/>
                                        </p:tgtEl>
                                      </p:cBhvr>
                                      <p:to x="100000" y="100000"/>
                                    </p:animScale>
                                    <p:animScale>
                                      <p:cBhvr>
                                        <p:cTn id="91" dur="26">
                                          <p:stCondLst>
                                            <p:cond delay="1312"/>
                                          </p:stCondLst>
                                        </p:cTn>
                                        <p:tgtEl>
                                          <p:spTgt spid="14"/>
                                        </p:tgtEl>
                                      </p:cBhvr>
                                      <p:to x="100000" y="80000"/>
                                    </p:animScale>
                                    <p:animScale>
                                      <p:cBhvr>
                                        <p:cTn id="92" dur="166" decel="50000">
                                          <p:stCondLst>
                                            <p:cond delay="1338"/>
                                          </p:stCondLst>
                                        </p:cTn>
                                        <p:tgtEl>
                                          <p:spTgt spid="14"/>
                                        </p:tgtEl>
                                      </p:cBhvr>
                                      <p:to x="100000" y="100000"/>
                                    </p:animScale>
                                    <p:animScale>
                                      <p:cBhvr>
                                        <p:cTn id="93" dur="26">
                                          <p:stCondLst>
                                            <p:cond delay="1642"/>
                                          </p:stCondLst>
                                        </p:cTn>
                                        <p:tgtEl>
                                          <p:spTgt spid="14"/>
                                        </p:tgtEl>
                                      </p:cBhvr>
                                      <p:to x="100000" y="90000"/>
                                    </p:animScale>
                                    <p:animScale>
                                      <p:cBhvr>
                                        <p:cTn id="94" dur="166" decel="50000">
                                          <p:stCondLst>
                                            <p:cond delay="1668"/>
                                          </p:stCondLst>
                                        </p:cTn>
                                        <p:tgtEl>
                                          <p:spTgt spid="14"/>
                                        </p:tgtEl>
                                      </p:cBhvr>
                                      <p:to x="100000" y="100000"/>
                                    </p:animScale>
                                    <p:animScale>
                                      <p:cBhvr>
                                        <p:cTn id="95" dur="26">
                                          <p:stCondLst>
                                            <p:cond delay="1808"/>
                                          </p:stCondLst>
                                        </p:cTn>
                                        <p:tgtEl>
                                          <p:spTgt spid="14"/>
                                        </p:tgtEl>
                                      </p:cBhvr>
                                      <p:to x="100000" y="95000"/>
                                    </p:animScale>
                                    <p:animScale>
                                      <p:cBhvr>
                                        <p:cTn id="96" dur="166" decel="50000">
                                          <p:stCondLst>
                                            <p:cond delay="1834"/>
                                          </p:stCondLst>
                                        </p:cTn>
                                        <p:tgtEl>
                                          <p:spTgt spid="14"/>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randombar(horizontal)">
                                      <p:cBhvr>
                                        <p:cTn id="101" dur="500"/>
                                        <p:tgtEl>
                                          <p:spTgt spid="16"/>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1000" fill="hold"/>
                                        <p:tgtEl>
                                          <p:spTgt spid="15"/>
                                        </p:tgtEl>
                                        <p:attrNameLst>
                                          <p:attrName>ppt_w</p:attrName>
                                        </p:attrNameLst>
                                      </p:cBhvr>
                                      <p:tavLst>
                                        <p:tav tm="0">
                                          <p:val>
                                            <p:fltVal val="0"/>
                                          </p:val>
                                        </p:tav>
                                        <p:tav tm="100000">
                                          <p:val>
                                            <p:strVal val="#ppt_w"/>
                                          </p:val>
                                        </p:tav>
                                      </p:tavLst>
                                    </p:anim>
                                    <p:anim calcmode="lin" valueType="num">
                                      <p:cBhvr>
                                        <p:cTn id="107" dur="1000" fill="hold"/>
                                        <p:tgtEl>
                                          <p:spTgt spid="15"/>
                                        </p:tgtEl>
                                        <p:attrNameLst>
                                          <p:attrName>ppt_h</p:attrName>
                                        </p:attrNameLst>
                                      </p:cBhvr>
                                      <p:tavLst>
                                        <p:tav tm="0">
                                          <p:val>
                                            <p:fltVal val="0"/>
                                          </p:val>
                                        </p:tav>
                                        <p:tav tm="100000">
                                          <p:val>
                                            <p:strVal val="#ppt_h"/>
                                          </p:val>
                                        </p:tav>
                                      </p:tavLst>
                                    </p:anim>
                                    <p:anim calcmode="lin" valueType="num">
                                      <p:cBhvr>
                                        <p:cTn id="108" dur="1000" fill="hold"/>
                                        <p:tgtEl>
                                          <p:spTgt spid="15"/>
                                        </p:tgtEl>
                                        <p:attrNameLst>
                                          <p:attrName>style.rotation</p:attrName>
                                        </p:attrNameLst>
                                      </p:cBhvr>
                                      <p:tavLst>
                                        <p:tav tm="0">
                                          <p:val>
                                            <p:fltVal val="90"/>
                                          </p:val>
                                        </p:tav>
                                        <p:tav tm="100000">
                                          <p:val>
                                            <p:fltVal val="0"/>
                                          </p:val>
                                        </p:tav>
                                      </p:tavLst>
                                    </p:anim>
                                    <p:animEffect transition="in" filter="fade">
                                      <p:cBhvr>
                                        <p:cTn id="10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6FC83-AC16-DE3F-9718-EBA83111E908}"/>
              </a:ext>
            </a:extLst>
          </p:cNvPr>
          <p:cNvSpPr txBox="1"/>
          <p:nvPr/>
        </p:nvSpPr>
        <p:spPr>
          <a:xfrm>
            <a:off x="274320" y="312125"/>
            <a:ext cx="11155680" cy="5675721"/>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FINDINGS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most important effect of lack of vitamin D in farm animals is reduced productivity.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 decrease in appetite and efficiency of food utilization cause poor weight gains in growing stock and poor productivity in adults.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Reproductive efficiency is also reduced.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In the late stages, lameness, which is most noticeable in the forelegs, is accompanied in </a:t>
            </a: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young animals by bending of the long bones and enlargement of the joints.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This latter stage of clinical rickets may occur simultaneously with cases of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 adults.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763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5C7C8-3D01-F9A6-B415-361EE424C02F}"/>
              </a:ext>
            </a:extLst>
          </p:cNvPr>
          <p:cNvSpPr txBox="1"/>
          <p:nvPr/>
        </p:nvSpPr>
        <p:spPr>
          <a:xfrm>
            <a:off x="71120" y="-89864"/>
            <a:ext cx="12120880" cy="6947864"/>
          </a:xfrm>
          <a:prstGeom prst="rect">
            <a:avLst/>
          </a:prstGeom>
          <a:noFill/>
        </p:spPr>
        <p:txBody>
          <a:bodyPr wrap="square">
            <a:spAutoFit/>
          </a:bodyPr>
          <a:lstStyle/>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Clinical pathology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Serum calcium and phosphorus.</a:t>
            </a:r>
            <a:r>
              <a:rPr lang="en-US" sz="2400" kern="100" dirty="0">
                <a:effectLst/>
                <a:latin typeface="Calibri" panose="020F0502020204030204" pitchFamily="34" charset="0"/>
                <a:ea typeface="Calibri" panose="020F0502020204030204" pitchFamily="34" charset="0"/>
                <a:cs typeface="Arial" panose="020B0604020202020204" pitchFamily="34" charset="0"/>
              </a:rPr>
              <a:t>                     2-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Plasma vitamin D.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Necropsy findings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Lack of mineralization of bone.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Diagnostic confirmation</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Histology of bone lesions.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b="1" i="1" kern="100" dirty="0">
                <a:effectLst/>
                <a:latin typeface="Times New Roman" panose="02020603050405020304" pitchFamily="18" charset="0"/>
                <a:ea typeface="Calibri" panose="020F0502020204030204" pitchFamily="34" charset="0"/>
                <a:cs typeface="Arial" panose="020B0604020202020204" pitchFamily="34" charset="0"/>
              </a:rPr>
              <a:t>Differential diagnosis list See rickets and </a:t>
            </a:r>
            <a:r>
              <a:rPr lang="en-US" sz="2400" b="1" i="1"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b="1" i="1"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Treatment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Administer vitamin D parenterally and oral calcium and phosphates.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Control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Supplement diets with vitamin D. Injections of vitamin D when oral supplementation not possible.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537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DA5291-3796-EEF5-0709-FAE4B6EA4BEA}"/>
              </a:ext>
            </a:extLst>
          </p:cNvPr>
          <p:cNvSpPr txBox="1"/>
          <p:nvPr/>
        </p:nvSpPr>
        <p:spPr>
          <a:xfrm>
            <a:off x="345440" y="336002"/>
            <a:ext cx="11501120" cy="5419240"/>
          </a:xfrm>
          <a:prstGeom prst="rect">
            <a:avLst/>
          </a:prstGeom>
          <a:noFill/>
        </p:spPr>
        <p:txBody>
          <a:bodyPr wrap="square">
            <a:spAutoFit/>
          </a:bodyPr>
          <a:lstStyle/>
          <a:p>
            <a:pPr algn="just">
              <a:lnSpc>
                <a:spcPct val="150000"/>
              </a:lnSpc>
              <a:spcAft>
                <a:spcPts val="800"/>
              </a:spcAft>
            </a:pPr>
            <a:r>
              <a:rPr lang="en-US" sz="2800" b="1" kern="1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Calibri" panose="020F0502020204030204" pitchFamily="34" charset="0"/>
                <a:cs typeface="Arial" panose="020B0604020202020204" pitchFamily="34" charset="0"/>
              </a:rPr>
              <a:t>Rickets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Rickets is a disease of young growing animals caused by impaired mineralization of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physeal</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and epiphyseal cartilage during endochondral ossification and of newly formed osteoid.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Osteomalacia</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is the failure of calcification of osteoid in adult animals (i.e., after closure of the growth plate).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The essential lesion is a failure of provisional calcification with persistence of hypertrophic cartilage and enlargement of the epiphyses of long bones and the costochondral junctions (so-called “rachitic rosary” of humans). The poorly mineralized bones are susceptible to fracture, compression, or both.</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3724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59C58-09F4-2D14-DAF0-2A6D06D91DC8}"/>
              </a:ext>
            </a:extLst>
          </p:cNvPr>
          <p:cNvSpPr txBox="1"/>
          <p:nvPr/>
        </p:nvSpPr>
        <p:spPr>
          <a:xfrm>
            <a:off x="248920" y="217913"/>
            <a:ext cx="11694160" cy="5983497"/>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ETIOLOGY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Rickets is caused by an absolute or relative deficiency of any or a combination of calcium, phosphorus, or vitamin D in young growing animals. The effects of the deficiency are also exacerbated by a rapid growth rate.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Epidemiology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Young, rapidly growing animals.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In calves on phosphorus-deficient diets (range or housed).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In grazing lambs as a result of lack of solar irradiation.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Rare in foals and pigs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85420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80</TotalTime>
  <Words>1252</Words>
  <Application>Microsoft Office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Times New Roman</vt:lpstr>
      <vt:lpstr>Depth</vt:lpstr>
      <vt:lpstr>VITAMIN D DEFICIENCY</vt:lpstr>
      <vt:lpstr>Vitamin D deficiency is usually caused by insufficient solar irradiation of animals or their feed, or inadequate concentrations of vitamin D in rations of housed animals, and is manifested by poor appetite and growth and in advanced cases by osteodystrophy (rickets or osteomalacia).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DEFICIENCY</dc:title>
  <dc:creator>MA19557</dc:creator>
  <cp:lastModifiedBy>MA19557</cp:lastModifiedBy>
  <cp:revision>2</cp:revision>
  <dcterms:created xsi:type="dcterms:W3CDTF">2023-10-06T19:48:28Z</dcterms:created>
  <dcterms:modified xsi:type="dcterms:W3CDTF">2023-10-07T20:18:37Z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